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3" r:id="rId31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8" Type="http://schemas.openxmlformats.org/officeDocument/2006/relationships/slide" Target="slides/slide19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8" name="Shape 11848"/>
        <p:cNvGrpSpPr/>
        <p:nvPr/>
      </p:nvGrpSpPr>
      <p:grpSpPr>
        <a:xfrm>
          <a:off x="0" y="0"/>
          <a:ext cx="0" cy="0"/>
          <a:chOff x="0" y="0"/>
          <a:chExt cx="0" cy="0"/>
        </a:xfrm>
      </p:grpSpPr>
      <p:sp>
        <p:nvSpPr>
          <p:cNvPr id="11849" name="Google Shape;11849;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0" name="Google Shape;11850;p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notesSlide" Target="../notesSlides/notesSlide198.xml"/></Relationships>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1" name="Shape 11851"/>
        <p:cNvGrpSpPr/>
        <p:nvPr/>
      </p:nvGrpSpPr>
      <p:grpSpPr>
        <a:xfrm>
          <a:off x="0" y="0"/>
          <a:ext cx="0" cy="0"/>
          <a:chOff x="0" y="0"/>
          <a:chExt cx="0" cy="0"/>
        </a:xfrm>
      </p:grpSpPr>
      <p:sp>
        <p:nvSpPr>
          <p:cNvPr id="11852" name="Google Shape;11852;p1628"/>
          <p:cNvSpPr txBox="1"/>
          <p:nvPr>
            <p:ph type="title"/>
          </p:nvPr>
        </p:nvSpPr>
        <p:spPr>
          <a:xfrm>
            <a:off x="914400" y="274638"/>
            <a:ext cx="7772400" cy="792162"/>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How has the economy changed?</a:t>
            </a:r>
            <a:endParaRPr/>
          </a:p>
        </p:txBody>
      </p:sp>
      <p:sp>
        <p:nvSpPr>
          <p:cNvPr id="11853" name="Google Shape;11853;p162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
        <p:nvSpPr>
          <p:cNvPr id="11854" name="Google Shape;11854;p1628"/>
          <p:cNvSpPr txBox="1"/>
          <p:nvPr>
            <p:ph idx="1" type="body"/>
          </p:nvPr>
        </p:nvSpPr>
        <p:spPr>
          <a:xfrm>
            <a:off x="914400" y="1066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Three important characteristics:</a:t>
            </a:r>
            <a:endParaRPr/>
          </a:p>
          <a:p>
            <a:pPr indent="-228599" lvl="1" marL="547688" rtl="0" algn="l">
              <a:spcBef>
                <a:spcPts val="375"/>
              </a:spcBef>
              <a:spcAft>
                <a:spcPts val="0"/>
              </a:spcAft>
              <a:buSzPts val="2040"/>
              <a:buFont typeface="Noto Sans Symbols"/>
              <a:buNone/>
            </a:pPr>
            <a:r>
              <a:rPr lang="en-US"/>
              <a:t>1. Each state is hollowing out – typical establishment is now less dependent on sources of inputs within the state and on markets within the state ---- ripple effects of change within the state are now smaller than 20 years ago</a:t>
            </a:r>
            <a:endParaRPr/>
          </a:p>
          <a:p>
            <a:pPr indent="-228599" lvl="1" marL="547688" rtl="0" algn="l">
              <a:spcBef>
                <a:spcPts val="375"/>
              </a:spcBef>
              <a:spcAft>
                <a:spcPts val="0"/>
              </a:spcAft>
              <a:buSzPts val="2040"/>
              <a:buFont typeface="Noto Sans Symbols"/>
              <a:buNone/>
            </a:pPr>
            <a:r>
              <a:rPr lang="en-US"/>
              <a:t>2. Structure of production is changing – fragmentation is now a characteristic of production</a:t>
            </a:r>
            <a:endParaRPr/>
          </a:p>
          <a:p>
            <a:pPr indent="-228600" lvl="2" marL="822325" rtl="0" algn="l">
              <a:spcBef>
                <a:spcPts val="375"/>
              </a:spcBef>
              <a:spcAft>
                <a:spcPts val="0"/>
              </a:spcAft>
              <a:buSzPts val="1700"/>
              <a:buChar char="⚫"/>
            </a:pPr>
            <a:r>
              <a:rPr lang="en-US"/>
              <a:t>The value chain is now longer</a:t>
            </a:r>
            <a:endParaRPr/>
          </a:p>
          <a:p>
            <a:pPr indent="-228600" lvl="2" marL="822325" rtl="0" algn="l">
              <a:spcBef>
                <a:spcPts val="375"/>
              </a:spcBef>
              <a:spcAft>
                <a:spcPts val="0"/>
              </a:spcAft>
              <a:buSzPts val="1700"/>
              <a:buChar char="⚫"/>
            </a:pPr>
            <a:r>
              <a:rPr lang="en-US"/>
              <a:t>Firms are organizing production to exploit economies of scale in individual plants in specialized component production and shipping to other plants to add further components</a:t>
            </a:r>
            <a:endParaRPr/>
          </a:p>
        </p:txBody>
      </p:sp>
      <p:grpSp>
        <p:nvGrpSpPr>
          <p:cNvPr id="11855" name="Google Shape;11855;p1628"/>
          <p:cNvGrpSpPr/>
          <p:nvPr/>
        </p:nvGrpSpPr>
        <p:grpSpPr>
          <a:xfrm>
            <a:off x="446088" y="5280025"/>
            <a:ext cx="8240712" cy="717550"/>
            <a:chOff x="200" y="1404"/>
            <a:chExt cx="5191" cy="452"/>
          </a:xfrm>
        </p:grpSpPr>
        <p:sp>
          <p:nvSpPr>
            <p:cNvPr id="11856" name="Google Shape;11856;p1628"/>
            <p:cNvSpPr txBox="1"/>
            <p:nvPr/>
          </p:nvSpPr>
          <p:spPr>
            <a:xfrm>
              <a:off x="200" y="1495"/>
              <a:ext cx="602" cy="256"/>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inputs</a:t>
              </a:r>
              <a:endParaRPr/>
            </a:p>
          </p:txBody>
        </p:sp>
        <p:cxnSp>
          <p:nvCxnSpPr>
            <p:cNvPr id="11857" name="Google Shape;11857;p1628"/>
            <p:cNvCxnSpPr/>
            <p:nvPr/>
          </p:nvCxnSpPr>
          <p:spPr>
            <a:xfrm>
              <a:off x="812" y="1632"/>
              <a:ext cx="244" cy="0"/>
            </a:xfrm>
            <a:prstGeom prst="straightConnector1">
              <a:avLst/>
            </a:prstGeom>
            <a:noFill/>
            <a:ln cap="flat" cmpd="sng" w="9525">
              <a:solidFill>
                <a:schemeClr val="dk1"/>
              </a:solidFill>
              <a:prstDash val="solid"/>
              <a:round/>
              <a:headEnd len="med" w="med" type="none"/>
              <a:tailEnd len="med" w="med" type="triangle"/>
            </a:ln>
          </p:spPr>
        </p:cxnSp>
        <p:sp>
          <p:nvSpPr>
            <p:cNvPr id="11858" name="Google Shape;11858;p1628"/>
            <p:cNvSpPr txBox="1"/>
            <p:nvPr/>
          </p:nvSpPr>
          <p:spPr>
            <a:xfrm>
              <a:off x="1080" y="1404"/>
              <a:ext cx="101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Production </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Block 1</a:t>
              </a:r>
              <a:endParaRPr/>
            </a:p>
          </p:txBody>
        </p:sp>
        <p:cxnSp>
          <p:nvCxnSpPr>
            <p:cNvPr id="11859" name="Google Shape;11859;p1628"/>
            <p:cNvCxnSpPr/>
            <p:nvPr/>
          </p:nvCxnSpPr>
          <p:spPr>
            <a:xfrm>
              <a:off x="2091" y="1632"/>
              <a:ext cx="244" cy="0"/>
            </a:xfrm>
            <a:prstGeom prst="straightConnector1">
              <a:avLst/>
            </a:prstGeom>
            <a:noFill/>
            <a:ln cap="flat" cmpd="sng" w="9525">
              <a:solidFill>
                <a:schemeClr val="dk1"/>
              </a:solidFill>
              <a:prstDash val="solid"/>
              <a:round/>
              <a:headEnd len="med" w="med" type="none"/>
              <a:tailEnd len="med" w="med" type="triangle"/>
            </a:ln>
          </p:spPr>
        </p:cxnSp>
        <p:sp>
          <p:nvSpPr>
            <p:cNvPr id="11860" name="Google Shape;11860;p1628"/>
            <p:cNvSpPr txBox="1"/>
            <p:nvPr/>
          </p:nvSpPr>
          <p:spPr>
            <a:xfrm>
              <a:off x="2335" y="1408"/>
              <a:ext cx="69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Service</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Link </a:t>
              </a:r>
              <a:endParaRPr/>
            </a:p>
          </p:txBody>
        </p:sp>
        <p:sp>
          <p:nvSpPr>
            <p:cNvPr id="11861" name="Google Shape;11861;p1628"/>
            <p:cNvSpPr txBox="1"/>
            <p:nvPr/>
          </p:nvSpPr>
          <p:spPr>
            <a:xfrm>
              <a:off x="3309" y="1408"/>
              <a:ext cx="101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Production </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Block 2</a:t>
              </a:r>
              <a:endParaRPr/>
            </a:p>
          </p:txBody>
        </p:sp>
        <p:sp>
          <p:nvSpPr>
            <p:cNvPr id="11862" name="Google Shape;11862;p1628"/>
            <p:cNvSpPr txBox="1"/>
            <p:nvPr/>
          </p:nvSpPr>
          <p:spPr>
            <a:xfrm>
              <a:off x="4656" y="1495"/>
              <a:ext cx="735" cy="256"/>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markets</a:t>
              </a:r>
              <a:endParaRPr/>
            </a:p>
          </p:txBody>
        </p:sp>
        <p:cxnSp>
          <p:nvCxnSpPr>
            <p:cNvPr id="11863" name="Google Shape;11863;p1628"/>
            <p:cNvCxnSpPr/>
            <p:nvPr/>
          </p:nvCxnSpPr>
          <p:spPr>
            <a:xfrm>
              <a:off x="3026" y="1632"/>
              <a:ext cx="244" cy="0"/>
            </a:xfrm>
            <a:prstGeom prst="straightConnector1">
              <a:avLst/>
            </a:prstGeom>
            <a:noFill/>
            <a:ln cap="flat" cmpd="sng" w="9525">
              <a:solidFill>
                <a:schemeClr val="dk1"/>
              </a:solidFill>
              <a:prstDash val="solid"/>
              <a:round/>
              <a:headEnd len="med" w="med" type="none"/>
              <a:tailEnd len="med" w="med" type="triangle"/>
            </a:ln>
          </p:spPr>
        </p:cxnSp>
        <p:cxnSp>
          <p:nvCxnSpPr>
            <p:cNvPr id="11864" name="Google Shape;11864;p1628"/>
            <p:cNvCxnSpPr/>
            <p:nvPr/>
          </p:nvCxnSpPr>
          <p:spPr>
            <a:xfrm>
              <a:off x="4371" y="1632"/>
              <a:ext cx="244" cy="0"/>
            </a:xfrm>
            <a:prstGeom prst="straightConnector1">
              <a:avLst/>
            </a:prstGeom>
            <a:noFill/>
            <a:ln cap="flat" cmpd="sng" w="9525">
              <a:solidFill>
                <a:schemeClr val="dk1"/>
              </a:solidFill>
              <a:prstDash val="solid"/>
              <a:round/>
              <a:headEnd len="med" w="med" type="none"/>
              <a:tailEnd len="med" w="med" type="triangle"/>
            </a:ln>
          </p:spPr>
        </p:cxnSp>
      </p:grpSp>
      <p:sp>
        <p:nvSpPr>
          <p:cNvPr id="11865" name="Google Shape;11865;p1628"/>
          <p:cNvSpPr txBox="1"/>
          <p:nvPr/>
        </p:nvSpPr>
        <p:spPr>
          <a:xfrm>
            <a:off x="1843088" y="6210300"/>
            <a:ext cx="5395912"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None/>
            </a:pPr>
            <a:r>
              <a:rPr b="1" i="0" lang="en-US" sz="2400" u="sng" cap="none" strike="noStrike">
                <a:solidFill>
                  <a:srgbClr val="FF0000"/>
                </a:solidFill>
                <a:latin typeface="Arial"/>
                <a:ea typeface="Arial"/>
                <a:cs typeface="Arial"/>
                <a:sym typeface="Arial"/>
              </a:rPr>
              <a:t>     State 1                                          State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